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Nunito"/>
      <p:regular r:id="rId14"/>
      <p:bold r:id="rId15"/>
      <p:italic r:id="rId16"/>
      <p:boldItalic r:id="rId17"/>
    </p:embeddedFont>
    <p:embeddedFont>
      <p:font typeface="Nunito Sans SemiBold"/>
      <p:regular r:id="rId18"/>
      <p:bold r:id="rId19"/>
      <p:italic r:id="rId20"/>
      <p:boldItalic r:id="rId21"/>
    </p:embeddedFont>
    <p:embeddedFont>
      <p:font typeface="Nunito Sans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SansSemiBold-italic.fntdata"/><Relationship Id="rId22" Type="http://schemas.openxmlformats.org/officeDocument/2006/relationships/font" Target="fonts/NunitoSans-regular.fntdata"/><Relationship Id="rId21" Type="http://schemas.openxmlformats.org/officeDocument/2006/relationships/font" Target="fonts/NunitoSansSemiBold-boldItalic.fntdata"/><Relationship Id="rId24" Type="http://schemas.openxmlformats.org/officeDocument/2006/relationships/font" Target="fonts/NunitoSans-italic.fntdata"/><Relationship Id="rId23" Type="http://schemas.openxmlformats.org/officeDocument/2006/relationships/font" Target="fonts/NunitoSans-bold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NunitoSans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Nunito-bold.fntdata"/><Relationship Id="rId14" Type="http://schemas.openxmlformats.org/officeDocument/2006/relationships/font" Target="fonts/Nunito-regular.fntdata"/><Relationship Id="rId17" Type="http://schemas.openxmlformats.org/officeDocument/2006/relationships/font" Target="fonts/Nunito-boldItalic.fntdata"/><Relationship Id="rId16" Type="http://schemas.openxmlformats.org/officeDocument/2006/relationships/font" Target="fonts/Nunito-italic.fntdata"/><Relationship Id="rId19" Type="http://schemas.openxmlformats.org/officeDocument/2006/relationships/font" Target="fonts/NunitoSansSemiBold-bold.fntdata"/><Relationship Id="rId18" Type="http://schemas.openxmlformats.org/officeDocument/2006/relationships/font" Target="fonts/NunitoSansSemiBold-regular.fntdata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SLIDES_API1245802273_0:notes"/>
          <p:cNvSpPr/>
          <p:nvPr>
            <p:ph idx="2" type="sldImg"/>
          </p:nvPr>
        </p:nvSpPr>
        <p:spPr>
          <a:xfrm>
            <a:off x="381322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SLIDES_API124580227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SLIDES_API1245802273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SLIDES_API1245802273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1e6039740b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1e6039740b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SLIDES_API1245802273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SLIDES_API1245802273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1e6039740b_4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1e6039740b_4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SLIDES_API1245802273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SLIDES_API1245802273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SLIDES_API1245802273_7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SLIDES_API1245802273_7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9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9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400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4000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3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3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49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49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9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9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E5244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/>
        </p:nvSpPr>
        <p:spPr>
          <a:xfrm>
            <a:off x="2216100" y="1587350"/>
            <a:ext cx="4711800" cy="8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1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Integración de Iluminación Avanzada y Skybox Panorámico Marino</a:t>
            </a:r>
            <a:endParaRPr sz="1900">
              <a:solidFill>
                <a:schemeClr val="lt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996175" y="736050"/>
            <a:ext cx="7151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Renderizado Realista de un Faro en una Isla</a:t>
            </a:r>
            <a:endParaRPr b="1" sz="23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id="101" name="Google Shape;10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050650"/>
            <a:ext cx="1940451" cy="194045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5"/>
          <p:cNvSpPr txBox="1"/>
          <p:nvPr/>
        </p:nvSpPr>
        <p:spPr>
          <a:xfrm>
            <a:off x="2655075" y="3050650"/>
            <a:ext cx="603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Marco Yu Cordero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COMP 4046 Gráficas de Computadores, UPRM.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/>
          <p:nvPr/>
        </p:nvSpPr>
        <p:spPr>
          <a:xfrm>
            <a:off x="7413900" y="0"/>
            <a:ext cx="17301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6"/>
          <p:cNvSpPr/>
          <p:nvPr/>
        </p:nvSpPr>
        <p:spPr>
          <a:xfrm>
            <a:off x="4485275" y="802775"/>
            <a:ext cx="3930600" cy="30567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9" name="Google Shape;109;p26"/>
          <p:cNvCxnSpPr/>
          <p:nvPr/>
        </p:nvCxnSpPr>
        <p:spPr>
          <a:xfrm>
            <a:off x="893300" y="35925"/>
            <a:ext cx="0" cy="506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0" name="Google Shape;110;p26"/>
          <p:cNvSpPr/>
          <p:nvPr/>
        </p:nvSpPr>
        <p:spPr>
          <a:xfrm>
            <a:off x="775700" y="577165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6"/>
          <p:cNvSpPr/>
          <p:nvPr/>
        </p:nvSpPr>
        <p:spPr>
          <a:xfrm>
            <a:off x="775700" y="2550890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6"/>
          <p:cNvSpPr txBox="1"/>
          <p:nvPr/>
        </p:nvSpPr>
        <p:spPr>
          <a:xfrm>
            <a:off x="1139488" y="2400825"/>
            <a:ext cx="3099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Nunito Sans"/>
                <a:ea typeface="Nunito Sans"/>
                <a:cs typeface="Nunito Sans"/>
                <a:sym typeface="Nunito Sans"/>
              </a:rPr>
              <a:t>Importancia del renderizado en tiempo real en videojuegos y simulaciones.</a:t>
            </a:r>
            <a:endParaRPr b="1" sz="180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3" name="Google Shape;113;p26"/>
          <p:cNvSpPr txBox="1"/>
          <p:nvPr/>
        </p:nvSpPr>
        <p:spPr>
          <a:xfrm>
            <a:off x="1139488" y="3618275"/>
            <a:ext cx="3099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Nunito Sans"/>
                <a:ea typeface="Nunito Sans"/>
                <a:cs typeface="Nunito Sans"/>
                <a:sym typeface="Nunito Sans"/>
              </a:rPr>
              <a:t>Desafíos actuales: calidad visual cinematográfica con rendimiento fluido.</a:t>
            </a:r>
            <a:endParaRPr b="1" sz="170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4" name="Google Shape;114;p26"/>
          <p:cNvSpPr txBox="1"/>
          <p:nvPr/>
        </p:nvSpPr>
        <p:spPr>
          <a:xfrm>
            <a:off x="4950575" y="1468875"/>
            <a:ext cx="3000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Motivación</a:t>
            </a:r>
            <a:endParaRPr b="1" sz="42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15" name="Google Shape;115;p26"/>
          <p:cNvSpPr/>
          <p:nvPr/>
        </p:nvSpPr>
        <p:spPr>
          <a:xfrm>
            <a:off x="775700" y="3859465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26"/>
          <p:cNvSpPr txBox="1"/>
          <p:nvPr/>
        </p:nvSpPr>
        <p:spPr>
          <a:xfrm>
            <a:off x="1250238" y="252975"/>
            <a:ext cx="3099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>
                <a:latin typeface="Nunito"/>
                <a:ea typeface="Nunito"/>
                <a:cs typeface="Nunito"/>
                <a:sym typeface="Nunito"/>
              </a:rPr>
              <a:t>Propósito: Desarrollar un pipeline de renderizado para una escena 3D inmersiva con iluminación avanzada y optimización para tiempo real.</a:t>
            </a:r>
            <a:endParaRPr b="1" sz="18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65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E5244"/>
        </a:solid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8"/>
          <p:cNvSpPr txBox="1"/>
          <p:nvPr/>
        </p:nvSpPr>
        <p:spPr>
          <a:xfrm>
            <a:off x="830500" y="2115725"/>
            <a:ext cx="431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Lenguaje: C++ con OpenGL y GLSL.</a:t>
            </a:r>
            <a:endParaRPr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7" name="Google Shape;127;p28"/>
          <p:cNvSpPr txBox="1"/>
          <p:nvPr/>
        </p:nvSpPr>
        <p:spPr>
          <a:xfrm>
            <a:off x="830450" y="3314150"/>
            <a:ext cx="4319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Pipeline gráfico: input → shaders → render final.</a:t>
            </a:r>
            <a:endParaRPr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28" name="Google Shape;128;p28"/>
          <p:cNvSpPr/>
          <p:nvPr/>
        </p:nvSpPr>
        <p:spPr>
          <a:xfrm>
            <a:off x="552200" y="2222025"/>
            <a:ext cx="170100" cy="170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8"/>
          <p:cNvSpPr/>
          <p:nvPr/>
        </p:nvSpPr>
        <p:spPr>
          <a:xfrm>
            <a:off x="552200" y="3441225"/>
            <a:ext cx="170100" cy="1701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28"/>
          <p:cNvSpPr txBox="1"/>
          <p:nvPr/>
        </p:nvSpPr>
        <p:spPr>
          <a:xfrm>
            <a:off x="455750" y="812950"/>
            <a:ext cx="46938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Implementación Técnica</a:t>
            </a:r>
            <a:endParaRPr b="1" sz="30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  <p:pic>
        <p:nvPicPr>
          <p:cNvPr descr="preencoded.png" id="131" name="Google Shape;131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15000" y="0"/>
            <a:ext cx="3429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9"/>
          <p:cNvPicPr preferRelativeResize="0"/>
          <p:nvPr/>
        </p:nvPicPr>
        <p:blipFill rotWithShape="1">
          <a:blip r:embed="rId3">
            <a:alphaModFix/>
          </a:blip>
          <a:srcRect b="0" l="0" r="0" t="10426"/>
          <a:stretch/>
        </p:blipFill>
        <p:spPr>
          <a:xfrm>
            <a:off x="0" y="0"/>
            <a:ext cx="1049987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/>
          <p:nvPr/>
        </p:nvSpPr>
        <p:spPr>
          <a:xfrm>
            <a:off x="7413900" y="0"/>
            <a:ext cx="1730100" cy="5143500"/>
          </a:xfrm>
          <a:prstGeom prst="rect">
            <a:avLst/>
          </a:prstGeom>
          <a:solidFill>
            <a:srgbClr val="E4EB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30"/>
          <p:cNvSpPr/>
          <p:nvPr/>
        </p:nvSpPr>
        <p:spPr>
          <a:xfrm>
            <a:off x="4485275" y="802775"/>
            <a:ext cx="3930600" cy="30567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3" name="Google Shape;143;p30"/>
          <p:cNvCxnSpPr/>
          <p:nvPr/>
        </p:nvCxnSpPr>
        <p:spPr>
          <a:xfrm>
            <a:off x="893300" y="35925"/>
            <a:ext cx="0" cy="5067300"/>
          </a:xfrm>
          <a:prstGeom prst="straightConnector1">
            <a:avLst/>
          </a:prstGeom>
          <a:noFill/>
          <a:ln cap="flat" cmpd="sng" w="19050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30"/>
          <p:cNvSpPr/>
          <p:nvPr/>
        </p:nvSpPr>
        <p:spPr>
          <a:xfrm>
            <a:off x="775700" y="923815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30"/>
          <p:cNvSpPr/>
          <p:nvPr/>
        </p:nvSpPr>
        <p:spPr>
          <a:xfrm>
            <a:off x="775700" y="2550890"/>
            <a:ext cx="234900" cy="225600"/>
          </a:xfrm>
          <a:prstGeom prst="ellipse">
            <a:avLst/>
          </a:prstGeom>
          <a:solidFill>
            <a:srgbClr val="3E524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30"/>
          <p:cNvSpPr txBox="1"/>
          <p:nvPr/>
        </p:nvSpPr>
        <p:spPr>
          <a:xfrm>
            <a:off x="1194175" y="805775"/>
            <a:ext cx="3099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Nunito Sans"/>
                <a:ea typeface="Nunito Sans"/>
                <a:cs typeface="Nunito Sans"/>
                <a:sym typeface="Nunito Sans"/>
              </a:rPr>
              <a:t>Escena inmersiva y optimizada para tiempo real.</a:t>
            </a:r>
            <a:endParaRPr b="1" sz="180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7" name="Google Shape;147;p30"/>
          <p:cNvSpPr txBox="1"/>
          <p:nvPr/>
        </p:nvSpPr>
        <p:spPr>
          <a:xfrm>
            <a:off x="1189300" y="2432850"/>
            <a:ext cx="30996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Nunito Sans"/>
                <a:ea typeface="Nunito Sans"/>
                <a:cs typeface="Nunito Sans"/>
                <a:sym typeface="Nunito Sans"/>
              </a:rPr>
              <a:t>Uso de técnicas modernas y eficientes.</a:t>
            </a:r>
            <a:endParaRPr b="1" sz="1700">
              <a:latin typeface="Nunito Sans"/>
              <a:ea typeface="Nunito Sans"/>
              <a:cs typeface="Nunito Sans"/>
              <a:sym typeface="Nunito Sans"/>
            </a:endParaRPr>
          </a:p>
        </p:txBody>
      </p:sp>
      <p:sp>
        <p:nvSpPr>
          <p:cNvPr id="148" name="Google Shape;148;p30"/>
          <p:cNvSpPr txBox="1"/>
          <p:nvPr/>
        </p:nvSpPr>
        <p:spPr>
          <a:xfrm>
            <a:off x="4950575" y="1468875"/>
            <a:ext cx="3000000" cy="156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666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5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Conclusiones</a:t>
            </a:r>
            <a:endParaRPr b="1" sz="3500">
              <a:solidFill>
                <a:schemeClr val="lt1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/>
          <p:nvPr/>
        </p:nvSpPr>
        <p:spPr>
          <a:xfrm flipH="1">
            <a:off x="9350" y="25"/>
            <a:ext cx="3197100" cy="5143500"/>
          </a:xfrm>
          <a:prstGeom prst="rect">
            <a:avLst/>
          </a:prstGeom>
          <a:solidFill>
            <a:srgbClr val="E9E4D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31"/>
          <p:cNvSpPr/>
          <p:nvPr/>
        </p:nvSpPr>
        <p:spPr>
          <a:xfrm>
            <a:off x="451325" y="272700"/>
            <a:ext cx="5237700" cy="3846000"/>
          </a:xfrm>
          <a:prstGeom prst="rect">
            <a:avLst/>
          </a:prstGeom>
          <a:solidFill>
            <a:srgbClr val="3E5244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5" name="Google Shape;155;p31"/>
          <p:cNvPicPr preferRelativeResize="0"/>
          <p:nvPr/>
        </p:nvPicPr>
        <p:blipFill rotWithShape="1">
          <a:blip r:embed="rId3">
            <a:alphaModFix/>
          </a:blip>
          <a:srcRect b="20785" l="0" r="0" t="20779"/>
          <a:stretch/>
        </p:blipFill>
        <p:spPr>
          <a:xfrm>
            <a:off x="4682750" y="2139200"/>
            <a:ext cx="4400700" cy="2571600"/>
          </a:xfrm>
          <a:prstGeom prst="roundRect">
            <a:avLst>
              <a:gd fmla="val 13246" name="adj"/>
            </a:avLst>
          </a:prstGeom>
          <a:noFill/>
          <a:ln>
            <a:noFill/>
          </a:ln>
        </p:spPr>
      </p:pic>
      <p:sp>
        <p:nvSpPr>
          <p:cNvPr id="156" name="Google Shape;156;p31"/>
          <p:cNvSpPr txBox="1"/>
          <p:nvPr/>
        </p:nvSpPr>
        <p:spPr>
          <a:xfrm>
            <a:off x="936975" y="1784000"/>
            <a:ext cx="3635100" cy="21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Ahora a ver el render y el código!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7" name="Google Shape;157;p31"/>
          <p:cNvSpPr txBox="1"/>
          <p:nvPr/>
        </p:nvSpPr>
        <p:spPr>
          <a:xfrm>
            <a:off x="936975" y="522400"/>
            <a:ext cx="3549000" cy="9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6600">
                <a:solidFill>
                  <a:schemeClr val="lt1"/>
                </a:solidFill>
                <a:latin typeface="Nunito Sans"/>
                <a:ea typeface="Nunito Sans"/>
                <a:cs typeface="Nunito Sans"/>
                <a:sym typeface="Nunito Sans"/>
              </a:rPr>
              <a:t>Cierre</a:t>
            </a:r>
            <a:endParaRPr sz="66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